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5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5" r:id="rId20"/>
    <p:sldId id="274" r:id="rId21"/>
  </p:sldIdLst>
  <p:sldSz cx="9144000" cy="5715000" type="screen16x1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000"/>
    <a:srgbClr val="2F468A"/>
    <a:srgbClr val="3C58AD"/>
    <a:srgbClr val="D5570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729" autoAdjust="0"/>
    <p:restoredTop sz="95309"/>
  </p:normalViewPr>
  <p:slideViewPr>
    <p:cSldViewPr snapToGrid="0">
      <p:cViewPr>
        <p:scale>
          <a:sx n="112" d="100"/>
          <a:sy n="112" d="100"/>
        </p:scale>
        <p:origin x="808" y="1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A9829A-C801-414B-9062-70F3EA61D97A}" type="datetimeFigureOut">
              <a:rPr lang="en-US" smtClean="0"/>
              <a:t>11/28/17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CA99D1-313B-447B-B1F7-051EC4AE5B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877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CA99D1-313B-447B-B1F7-051EC4AE5B8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7901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935302"/>
            <a:ext cx="6858000" cy="19896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001698"/>
            <a:ext cx="6858000" cy="137980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2E4FDA-8C07-E343-A4F2-8BE5E9853FD6}" type="datetime1">
              <a:rPr lang="en-US" smtClean="0"/>
              <a:t>11/28/17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50A616-A108-6D49-882E-751466198F65}" type="datetime1">
              <a:rPr lang="en-US" smtClean="0"/>
              <a:t>11/28/17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/>
              <a:t>CS6501- </a:t>
            </a:r>
            <a:r>
              <a:rPr lang="en-US" dirty="0" err="1" smtClean="0"/>
              <a:t>IoT</a:t>
            </a:r>
            <a:r>
              <a:rPr lang="en-US" dirty="0" smtClean="0"/>
              <a:t> Sensors and Systems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04271"/>
            <a:ext cx="1971675" cy="484319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04271"/>
            <a:ext cx="5800725" cy="484319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47E8D-99E5-9B4A-A3F6-9256A97229C9}" type="datetime1">
              <a:rPr lang="en-US" smtClean="0"/>
              <a:t>11/28/17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/>
              <a:t>CS6501- </a:t>
            </a:r>
            <a:r>
              <a:rPr lang="en-US" dirty="0" err="1" smtClean="0"/>
              <a:t>IoT</a:t>
            </a:r>
            <a:r>
              <a:rPr lang="en-US" dirty="0" smtClean="0"/>
              <a:t> Sensors and Systems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92097"/>
            <a:ext cx="6858000" cy="1803653"/>
          </a:xfrm>
        </p:spPr>
        <p:txBody>
          <a:bodyPr anchor="ctr"/>
          <a:lstStyle>
            <a:lvl1pPr algn="ctr">
              <a:defRPr sz="375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001698"/>
            <a:ext cx="6858000" cy="1379802"/>
          </a:xfrm>
        </p:spPr>
        <p:txBody>
          <a:bodyPr/>
          <a:lstStyle>
            <a:lvl1pPr marL="0" indent="0" algn="ctr">
              <a:buNone/>
              <a:defRPr sz="1500"/>
            </a:lvl1pPr>
            <a:lvl2pPr marL="285739" indent="0" algn="ctr">
              <a:buNone/>
              <a:defRPr sz="1250"/>
            </a:lvl2pPr>
            <a:lvl3pPr marL="571477" indent="0" algn="ctr">
              <a:buNone/>
              <a:defRPr sz="1125"/>
            </a:lvl3pPr>
            <a:lvl4pPr marL="857216" indent="0" algn="ctr">
              <a:buNone/>
              <a:defRPr sz="1000"/>
            </a:lvl4pPr>
            <a:lvl5pPr marL="1142954" indent="0" algn="ctr">
              <a:buNone/>
              <a:defRPr sz="1000"/>
            </a:lvl5pPr>
            <a:lvl6pPr marL="1428693" indent="0" algn="ctr">
              <a:buNone/>
              <a:defRPr sz="1000"/>
            </a:lvl6pPr>
            <a:lvl7pPr marL="1714431" indent="0" algn="ctr">
              <a:buNone/>
              <a:defRPr sz="1000"/>
            </a:lvl7pPr>
            <a:lvl8pPr marL="2000170" indent="0" algn="ctr">
              <a:buNone/>
              <a:defRPr sz="1000"/>
            </a:lvl8pPr>
            <a:lvl9pPr marL="2285909" indent="0" algn="ctr">
              <a:buNone/>
              <a:defRPr sz="10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2E4FDA-8C07-E343-A4F2-8BE5E9853FD6}" type="datetime1">
              <a:rPr lang="en-US" smtClean="0"/>
              <a:t>11/28/17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167">
                <a:solidFill>
                  <a:srgbClr val="3C58A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5E6A3C3A-A029-4573-BC04-5DA27903A7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/>
              <a:t>CS6501- </a:t>
            </a:r>
            <a:r>
              <a:rPr lang="en-US" dirty="0" err="1" smtClean="0"/>
              <a:t>IoT</a:t>
            </a:r>
            <a:r>
              <a:rPr lang="en-US" dirty="0" smtClean="0"/>
              <a:t> Sensors and Systems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34250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11/28/17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424782"/>
            <a:ext cx="7886700" cy="2377281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824553"/>
            <a:ext cx="7886700" cy="1250156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DB7C21-26EC-9C4A-88CB-B7481D811CEA}" type="datetime1">
              <a:rPr lang="en-US" smtClean="0"/>
              <a:t>11/28/17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521354"/>
            <a:ext cx="3886200" cy="362611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521354"/>
            <a:ext cx="3886200" cy="362611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0B364-466D-7244-AD0E-C01B4A2CE0E0}" type="datetime1">
              <a:rPr lang="en-US" smtClean="0"/>
              <a:t>11/28/17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04271"/>
            <a:ext cx="7886700" cy="110463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400969"/>
            <a:ext cx="3868340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087563"/>
            <a:ext cx="3868340" cy="307049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400969"/>
            <a:ext cx="3887391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087563"/>
            <a:ext cx="3887391" cy="307049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4A752-2CDE-FD4B-9F7D-34FD753A0F30}" type="datetime1">
              <a:rPr lang="en-US" smtClean="0"/>
              <a:t>11/28/17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FA2902-48F9-F148-B629-3C5B18F16DA3}" type="datetime1">
              <a:rPr lang="en-US" smtClean="0"/>
              <a:t>11/28/17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6636B-EC33-D74F-B221-E1ABE1C7C15D}" type="datetime1">
              <a:rPr lang="en-US" smtClean="0"/>
              <a:t>11/28/17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/>
              <a:t>CS6501- </a:t>
            </a:r>
            <a:r>
              <a:rPr lang="en-US" dirty="0" err="1" smtClean="0"/>
              <a:t>IoT</a:t>
            </a:r>
            <a:r>
              <a:rPr lang="en-US" dirty="0" smtClean="0"/>
              <a:t> Sensors and Systems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822855"/>
            <a:ext cx="4629150" cy="4061354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61D92-0483-F04E-B290-7930EF1C3EF9}" type="datetime1">
              <a:rPr lang="en-US" smtClean="0"/>
              <a:t>11/28/17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/>
              <a:t>CS6501- </a:t>
            </a:r>
            <a:r>
              <a:rPr lang="en-US" dirty="0" err="1" smtClean="0"/>
              <a:t>IoT</a:t>
            </a:r>
            <a:r>
              <a:rPr lang="en-US" dirty="0" smtClean="0"/>
              <a:t> Sensors and Systems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822855"/>
            <a:ext cx="4629150" cy="4061354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B7B0B-843F-ED44-9176-292818CDF1C2}" type="datetime1">
              <a:rPr lang="en-US" smtClean="0"/>
              <a:t>11/28/17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/>
              <a:t>CS6501- </a:t>
            </a:r>
            <a:r>
              <a:rPr lang="en-US" dirty="0" err="1" smtClean="0"/>
              <a:t>IoT</a:t>
            </a:r>
            <a:r>
              <a:rPr lang="en-US" dirty="0" smtClean="0"/>
              <a:t> Sensors and Systems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gi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1365" y="89647"/>
            <a:ext cx="8875059" cy="7888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1365" y="959224"/>
            <a:ext cx="8875059" cy="41882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FB405E-DE3F-4A4B-AF07-597B733E796D}" type="datetime1">
              <a:rPr lang="en-US" smtClean="0"/>
              <a:t>11/28/17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6A3C3A-A029-4573-BC04-5DA27903A7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89210" cy="5715000"/>
          </a:xfrm>
          <a:prstGeom prst="rect">
            <a:avLst/>
          </a:prstGeom>
          <a:solidFill>
            <a:srgbClr val="3C58AD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pic>
        <p:nvPicPr>
          <p:cNvPr id="8" name="Picture 2" descr="Computer Science at the University of Virginia"/>
          <p:cNvPicPr>
            <a:picLocks noChangeAspect="1" noChangeArrowheads="1"/>
          </p:cNvPicPr>
          <p:nvPr userDrawn="1"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628650" y="5309350"/>
            <a:ext cx="2057400" cy="316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6560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73" r:id="rId12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rgbClr val="2F468A"/>
          </a:solidFill>
          <a:latin typeface="Trebuchet MS" charset="0"/>
          <a:ea typeface="Trebuchet MS" charset="0"/>
          <a:cs typeface="Trebuchet MS" charset="0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4" Type="http://schemas.openxmlformats.org/officeDocument/2006/relationships/image" Target="../media/image6.jpeg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eg"/><Relationship Id="rId3" Type="http://schemas.openxmlformats.org/officeDocument/2006/relationships/image" Target="../media/image12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CS6501/ECE6501</a:t>
            </a:r>
            <a:br>
              <a:rPr lang="en-US" dirty="0" smtClean="0"/>
            </a:br>
            <a:r>
              <a:rPr lang="en-US" dirty="0" err="1" smtClean="0"/>
              <a:t>IoT</a:t>
            </a:r>
            <a:r>
              <a:rPr lang="en-US" dirty="0" smtClean="0"/>
              <a:t> Sensors and Systems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endParaRPr lang="en-US" dirty="0" smtClean="0"/>
          </a:p>
          <a:p>
            <a:r>
              <a:rPr lang="en-US" dirty="0" smtClean="0"/>
              <a:t>November 29, </a:t>
            </a:r>
            <a:r>
              <a:rPr lang="en-US" dirty="0" smtClean="0"/>
              <a:t>2017</a:t>
            </a:r>
          </a:p>
          <a:p>
            <a:r>
              <a:rPr lang="en-US" dirty="0" smtClean="0"/>
              <a:t>Brad Campbell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err="1" smtClean="0"/>
              <a:t>bradjc@virginia.edu</a:t>
            </a:r>
            <a:endParaRPr lang="en-US" dirty="0" smtClean="0"/>
          </a:p>
          <a:p>
            <a:r>
              <a:rPr lang="en-US" dirty="0"/>
              <a:t>http://</a:t>
            </a:r>
            <a:r>
              <a:rPr lang="en-US" dirty="0" err="1"/>
              <a:t>www.cs.virginia.edu</a:t>
            </a:r>
            <a:r>
              <a:rPr lang="en-US" dirty="0"/>
              <a:t>/~bjc8c/class/cs6501-f17/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5064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the threat model for the </a:t>
            </a:r>
            <a:r>
              <a:rPr lang="en-US" dirty="0" err="1" smtClean="0"/>
              <a:t>IoT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519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“Best Paper”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Array of Things: A Scientific Research Instrument in the Public </a:t>
            </a:r>
            <a:r>
              <a:rPr lang="en-US" dirty="0" smtClean="0"/>
              <a:t>Way</a:t>
            </a:r>
          </a:p>
          <a:p>
            <a:pPr lvl="1"/>
            <a:r>
              <a:rPr lang="en-US" dirty="0"/>
              <a:t>Charles E. Catlett, Peter H. Beckman, Rajesh </a:t>
            </a:r>
            <a:r>
              <a:rPr lang="en-US" dirty="0" err="1"/>
              <a:t>Sankaran</a:t>
            </a:r>
            <a:r>
              <a:rPr lang="en-US" dirty="0"/>
              <a:t>, Kate </a:t>
            </a:r>
            <a:r>
              <a:rPr lang="en-US" dirty="0" err="1"/>
              <a:t>Kusiak</a:t>
            </a:r>
            <a:r>
              <a:rPr lang="en-US" dirty="0"/>
              <a:t> </a:t>
            </a:r>
            <a:r>
              <a:rPr lang="en-US" dirty="0" smtClean="0"/>
              <a:t>Galvin</a:t>
            </a:r>
          </a:p>
          <a:p>
            <a:pPr lvl="1"/>
            <a:endParaRPr lang="en-US" dirty="0"/>
          </a:p>
          <a:p>
            <a:r>
              <a:rPr lang="en-US" sz="1800" dirty="0" smtClean="0"/>
              <a:t>“A </a:t>
            </a:r>
            <a:r>
              <a:rPr lang="en-US" sz="1800" dirty="0"/>
              <a:t>good insight with respect to how edge computing can offer a way to support image analysis without incurring the costs of communications or privacy </a:t>
            </a:r>
            <a:r>
              <a:rPr lang="en-US" sz="1800" dirty="0" smtClean="0"/>
              <a:t>risks”</a:t>
            </a:r>
          </a:p>
          <a:p>
            <a:r>
              <a:rPr lang="en-US" sz="1800" dirty="0" smtClean="0"/>
              <a:t>“Easier </a:t>
            </a:r>
            <a:r>
              <a:rPr lang="en-US" sz="1800" dirty="0"/>
              <a:t>to answer some ethical </a:t>
            </a:r>
            <a:r>
              <a:rPr lang="en-US" sz="1800" dirty="0" smtClean="0"/>
              <a:t>questions that may arise”</a:t>
            </a:r>
          </a:p>
          <a:p>
            <a:r>
              <a:rPr lang="en-US" sz="1800" dirty="0" smtClean="0"/>
              <a:t>“Strength </a:t>
            </a:r>
            <a:r>
              <a:rPr lang="en-US" sz="1800" dirty="0"/>
              <a:t>was the actual public engagement of the </a:t>
            </a:r>
            <a:r>
              <a:rPr lang="en-US" sz="1800" dirty="0" smtClean="0"/>
              <a:t>project”</a:t>
            </a:r>
          </a:p>
          <a:p>
            <a:r>
              <a:rPr lang="en-US" sz="1800" dirty="0"/>
              <a:t>“Every design </a:t>
            </a:r>
            <a:r>
              <a:rPr lang="en-US" sz="1800" dirty="0" smtClean="0"/>
              <a:t>decision</a:t>
            </a:r>
            <a:r>
              <a:rPr lang="mr-IN" sz="1800" dirty="0" smtClean="0"/>
              <a:t>…</a:t>
            </a:r>
            <a:r>
              <a:rPr lang="en-US" sz="1800" dirty="0" smtClean="0"/>
              <a:t>is justified”</a:t>
            </a:r>
          </a:p>
          <a:p>
            <a:r>
              <a:rPr lang="en-US" sz="1800" dirty="0"/>
              <a:t>“A strength </a:t>
            </a:r>
            <a:r>
              <a:rPr lang="en-US" sz="1800" dirty="0" smtClean="0"/>
              <a:t>was</a:t>
            </a:r>
            <a:r>
              <a:rPr lang="mr-IN" sz="1800" dirty="0" smtClean="0"/>
              <a:t>…</a:t>
            </a:r>
            <a:r>
              <a:rPr lang="en-US" sz="1800" dirty="0" smtClean="0"/>
              <a:t>addressing </a:t>
            </a:r>
            <a:r>
              <a:rPr lang="en-US" sz="1800" dirty="0"/>
              <a:t>the needs of multiple scientific </a:t>
            </a:r>
            <a:r>
              <a:rPr lang="en-US" sz="1800" dirty="0" smtClean="0"/>
              <a:t>disciplines”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919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leaders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Presentation: </a:t>
            </a:r>
            <a:r>
              <a:rPr lang="en-US" dirty="0" err="1"/>
              <a:t>Monjolo</a:t>
            </a:r>
            <a:r>
              <a:rPr lang="en-US" dirty="0"/>
              <a:t>: An Energy-Harvesting Energy Meter </a:t>
            </a:r>
            <a:r>
              <a:rPr lang="en-US" dirty="0" smtClean="0"/>
              <a:t>Architecture</a:t>
            </a:r>
          </a:p>
          <a:p>
            <a:endParaRPr lang="en-US" dirty="0" smtClean="0"/>
          </a:p>
          <a:p>
            <a:r>
              <a:rPr lang="en-US" dirty="0" smtClean="0"/>
              <a:t>Interest</a:t>
            </a:r>
            <a:r>
              <a:rPr lang="en-US" dirty="0"/>
              <a:t>: </a:t>
            </a:r>
            <a:r>
              <a:rPr lang="en-US" dirty="0" err="1"/>
              <a:t>SeaGlass</a:t>
            </a:r>
            <a:r>
              <a:rPr lang="en-US" dirty="0"/>
              <a:t>: Enabling City-Wide IMSI-Catcher </a:t>
            </a:r>
            <a:r>
              <a:rPr lang="en-US" dirty="0" smtClean="0"/>
              <a:t>Detection</a:t>
            </a:r>
          </a:p>
          <a:p>
            <a:endParaRPr lang="en-US" dirty="0" smtClean="0"/>
          </a:p>
          <a:p>
            <a:r>
              <a:rPr lang="en-US" dirty="0" smtClean="0"/>
              <a:t>Impact</a:t>
            </a:r>
            <a:r>
              <a:rPr lang="en-US" dirty="0"/>
              <a:t>: (tie) Array of </a:t>
            </a:r>
            <a:r>
              <a:rPr lang="en-US" dirty="0" smtClean="0"/>
              <a:t>Things, Telos</a:t>
            </a:r>
          </a:p>
          <a:p>
            <a:endParaRPr lang="en-US" dirty="0" smtClean="0"/>
          </a:p>
          <a:p>
            <a:r>
              <a:rPr lang="en-US" dirty="0" smtClean="0"/>
              <a:t>Confidence</a:t>
            </a:r>
            <a:r>
              <a:rPr lang="en-US" dirty="0"/>
              <a:t>: Soli: Ubiquitous Gesture Sensing with Millimeter Wave Radar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48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are the characteristics of strong papers?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More figures in the design section!</a:t>
            </a:r>
          </a:p>
          <a:p>
            <a:r>
              <a:rPr lang="en-US" dirty="0" smtClean="0"/>
              <a:t>Informative captions</a:t>
            </a:r>
          </a:p>
          <a:p>
            <a:r>
              <a:rPr lang="en-US" dirty="0" smtClean="0"/>
              <a:t>Strong introduction</a:t>
            </a:r>
          </a:p>
          <a:p>
            <a:pPr lvl="1"/>
            <a:r>
              <a:rPr lang="en-US" dirty="0" smtClean="0"/>
              <a:t>Helping non-experts understand</a:t>
            </a:r>
          </a:p>
          <a:p>
            <a:r>
              <a:rPr lang="en-US" dirty="0" smtClean="0"/>
              <a:t>Explaining background</a:t>
            </a:r>
          </a:p>
          <a:p>
            <a:r>
              <a:rPr lang="en-US" dirty="0" smtClean="0"/>
              <a:t>State and justify assumptions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817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should you not do?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“This paper fails to answer the question: Why conduct this research</a:t>
            </a:r>
            <a:r>
              <a:rPr lang="en-US" dirty="0" smtClean="0"/>
              <a:t>?”</a:t>
            </a:r>
          </a:p>
          <a:p>
            <a:r>
              <a:rPr lang="en-US" dirty="0"/>
              <a:t>“it may not be enough for real-world use </a:t>
            </a:r>
            <a:r>
              <a:rPr lang="en-US" dirty="0" smtClean="0"/>
              <a:t>cases”</a:t>
            </a:r>
          </a:p>
          <a:p>
            <a:r>
              <a:rPr lang="en-US" dirty="0"/>
              <a:t>“no ground truth </a:t>
            </a:r>
            <a:r>
              <a:rPr lang="en-US" dirty="0" smtClean="0"/>
              <a:t>readings”</a:t>
            </a:r>
          </a:p>
          <a:p>
            <a:r>
              <a:rPr lang="en-US" dirty="0"/>
              <a:t>“does not </a:t>
            </a:r>
            <a:r>
              <a:rPr lang="en-US" dirty="0" smtClean="0"/>
              <a:t>discuss </a:t>
            </a:r>
            <a:r>
              <a:rPr lang="en-US" dirty="0"/>
              <a:t>possible applications of the </a:t>
            </a:r>
            <a:r>
              <a:rPr lang="en-US" dirty="0" smtClean="0"/>
              <a:t>technology”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818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directions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292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Wireless Robotic Materials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16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6140" y="676814"/>
            <a:ext cx="5303520" cy="326462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" y="1303691"/>
            <a:ext cx="2994660" cy="193434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60070" y="3941443"/>
            <a:ext cx="66065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Bandages that react to the wound?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“Aircraft </a:t>
            </a:r>
            <a:r>
              <a:rPr lang="en-US" dirty="0"/>
              <a:t>that adapt their aerodynamic </a:t>
            </a:r>
            <a:r>
              <a:rPr lang="en-US" dirty="0" smtClean="0"/>
              <a:t>profile </a:t>
            </a:r>
            <a:r>
              <a:rPr lang="en-US" dirty="0"/>
              <a:t>to varying </a:t>
            </a:r>
            <a:r>
              <a:rPr lang="en-US" dirty="0" smtClean="0"/>
              <a:t>flight </a:t>
            </a:r>
            <a:r>
              <a:rPr lang="en-US" dirty="0"/>
              <a:t>modes, saving energy and reducing noise, while exhibiting the agility of a bat and the </a:t>
            </a:r>
            <a:r>
              <a:rPr lang="en-US" dirty="0" smtClean="0"/>
              <a:t>efficiency </a:t>
            </a:r>
            <a:r>
              <a:rPr lang="en-US" dirty="0"/>
              <a:t>of a </a:t>
            </a:r>
            <a:r>
              <a:rPr lang="en-US" dirty="0" smtClean="0"/>
              <a:t>goose”?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765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Smart contact lenses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17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110" y="1005840"/>
            <a:ext cx="4140962" cy="2266950"/>
          </a:xfrm>
          <a:prstGeom prst="rect">
            <a:avLst/>
          </a:prstGeom>
        </p:spPr>
      </p:pic>
      <p:pic>
        <p:nvPicPr>
          <p:cNvPr id="3074" name="Picture 2" descr="amsung-smart-contact-lenses-paten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8894" y="984630"/>
            <a:ext cx="4000500" cy="2103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241697" y="3009173"/>
            <a:ext cx="3273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Patent diagrams for Samsung's smart </a:t>
            </a:r>
            <a:r>
              <a:rPr lang="en-US" sz="900"/>
              <a:t>contact </a:t>
            </a:r>
            <a:r>
              <a:rPr lang="en-US" sz="900" smtClean="0"/>
              <a:t>lenses.</a:t>
            </a:r>
            <a:br>
              <a:rPr lang="en-US" sz="900" smtClean="0"/>
            </a:br>
            <a:r>
              <a:rPr lang="en-US" sz="900" dirty="0" smtClean="0"/>
              <a:t>Credit</a:t>
            </a:r>
            <a:r>
              <a:rPr lang="en-US" sz="900" dirty="0"/>
              <a:t>: Samsung/Korea Intellectual Property Right Service (KIPRIS)</a:t>
            </a:r>
          </a:p>
        </p:txBody>
      </p:sp>
      <p:pic>
        <p:nvPicPr>
          <p:cNvPr id="3076" name="Picture 4" descr="https://www.eurekalert.org/multimedia/pub/web/110975_web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110" y="3531870"/>
            <a:ext cx="3919579" cy="1488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94252" y="3738140"/>
            <a:ext cx="2461612" cy="1863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139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Controlling bugs!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18</a:t>
            </a:fld>
            <a:endParaRPr lang="en-US"/>
          </a:p>
        </p:txBody>
      </p:sp>
      <p:pic>
        <p:nvPicPr>
          <p:cNvPr id="4098" name="Picture 2" descr="https://images.vice.com/motherboard/content-images/article/no-id/1480451765596357.jpg?crop=1xw:1xh;center,center&amp;resize=0:*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365" y="772669"/>
            <a:ext cx="7399244" cy="4162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743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 descr="ttp://static1.businessinsider.com/image/51311feb6bb3f7cd35000002/microsoft-thinks-well-all-have-wall-siz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7113" y="2435486"/>
            <a:ext cx="3408669" cy="2612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Personal ambient computing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1365" y="959225"/>
            <a:ext cx="8875059" cy="538106"/>
          </a:xfrm>
        </p:spPr>
        <p:txBody>
          <a:bodyPr/>
          <a:lstStyle/>
          <a:p>
            <a:r>
              <a:rPr lang="en-US" smtClean="0"/>
              <a:t>“Create calm”?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19</a:t>
            </a:fld>
            <a:endParaRPr lang="en-US"/>
          </a:p>
        </p:txBody>
      </p:sp>
      <p:pic>
        <p:nvPicPr>
          <p:cNvPr id="6146" name="Picture 2" descr="ttps://www.wired.com/images_blogs/gamelife/2011/07/fleetcommande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470" y="1383030"/>
            <a:ext cx="5715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2015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Main Course 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1365" y="959224"/>
            <a:ext cx="4593515" cy="4188245"/>
          </a:xfrm>
        </p:spPr>
        <p:txBody>
          <a:bodyPr/>
          <a:lstStyle/>
          <a:p>
            <a:pPr defTabSz="914400"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Applications</a:t>
            </a:r>
          </a:p>
          <a:p>
            <a:pPr defTabSz="914400"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Sensors, Hardware, and Energy</a:t>
            </a:r>
          </a:p>
          <a:p>
            <a:pPr defTabSz="914400"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Networking</a:t>
            </a:r>
          </a:p>
          <a:p>
            <a:pPr defTabSz="914400"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Programming and Security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2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6170963" y="4384850"/>
            <a:ext cx="2471353" cy="428396"/>
          </a:xfrm>
          <a:prstGeom prst="round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Hardware Primitives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6170953" y="3844022"/>
            <a:ext cx="2471360" cy="429768"/>
          </a:xfrm>
          <a:prstGeom prst="round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Hardware Platforms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6170953" y="3269530"/>
            <a:ext cx="2471360" cy="429768"/>
          </a:xfrm>
          <a:prstGeom prst="round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Operating Systems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6170957" y="2710758"/>
            <a:ext cx="2471356" cy="429768"/>
          </a:xfrm>
          <a:prstGeom prst="round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Connectivity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6170953" y="2136266"/>
            <a:ext cx="2471356" cy="429768"/>
          </a:xfrm>
          <a:prstGeom prst="round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Ensemble Programming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6170953" y="1535911"/>
            <a:ext cx="2471351" cy="429768"/>
          </a:xfrm>
          <a:prstGeom prst="round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Data Storage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6170953" y="959224"/>
            <a:ext cx="2471347" cy="429768"/>
          </a:xfrm>
          <a:prstGeom prst="round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Data Analysis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 rot="16200000">
            <a:off x="3914425" y="2671351"/>
            <a:ext cx="3854023" cy="429768"/>
          </a:xfrm>
          <a:prstGeom prst="round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User Interface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 rot="16200000">
            <a:off x="3370014" y="2678945"/>
            <a:ext cx="3854023" cy="429768"/>
          </a:xfrm>
          <a:prstGeom prst="round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Applications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457950" y="434340"/>
            <a:ext cx="1021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IoT</a:t>
            </a:r>
            <a:r>
              <a:rPr lang="en-US" dirty="0" smtClean="0"/>
              <a:t> Stack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1475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Brain-computer interface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1365" y="959225"/>
            <a:ext cx="8875059" cy="526676"/>
          </a:xfrm>
        </p:spPr>
        <p:txBody>
          <a:bodyPr/>
          <a:lstStyle/>
          <a:p>
            <a:r>
              <a:rPr lang="en-US" dirty="0" smtClean="0"/>
              <a:t>Will we have smartphones in 5 years? 20?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20</a:t>
            </a:fld>
            <a:endParaRPr lang="en-US"/>
          </a:p>
        </p:txBody>
      </p:sp>
      <p:pic>
        <p:nvPicPr>
          <p:cNvPr id="5122" name="Picture 2" descr="https://assets.bwbx.io/images/users/iqjWHBFdfxIU/itR1KLfwLn.E/v2/2400x-1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09" t="17552"/>
          <a:stretch/>
        </p:blipFill>
        <p:spPr bwMode="auto">
          <a:xfrm>
            <a:off x="400050" y="1485901"/>
            <a:ext cx="3794760" cy="2323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ttp://www.extremetech.com/wp-content/uploads/2015/10/brain-machine-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3495" y="1488855"/>
            <a:ext cx="4132954" cy="2320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230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1365" y="959225"/>
            <a:ext cx="8875059" cy="3772796"/>
          </a:xfrm>
        </p:spPr>
        <p:txBody>
          <a:bodyPr numCol="2">
            <a:normAutofit/>
          </a:bodyPr>
          <a:lstStyle/>
          <a:p>
            <a:r>
              <a:rPr lang="en-US" dirty="0" smtClean="0"/>
              <a:t>Outdoor (Remote)</a:t>
            </a:r>
          </a:p>
          <a:p>
            <a:pPr lvl="1"/>
            <a:r>
              <a:rPr lang="en-US" dirty="0" smtClean="0"/>
              <a:t>Great Duck Island</a:t>
            </a:r>
          </a:p>
          <a:p>
            <a:pPr lvl="1"/>
            <a:r>
              <a:rPr lang="en-US" dirty="0" smtClean="0"/>
              <a:t>Bat Tracking in Australia</a:t>
            </a:r>
          </a:p>
          <a:p>
            <a:r>
              <a:rPr lang="en-US" dirty="0" smtClean="0"/>
              <a:t>Outdoor (Urban)</a:t>
            </a:r>
          </a:p>
          <a:p>
            <a:pPr lvl="1"/>
            <a:r>
              <a:rPr lang="en-US" dirty="0" smtClean="0"/>
              <a:t>Array of Things</a:t>
            </a:r>
          </a:p>
          <a:p>
            <a:pPr lvl="1"/>
            <a:r>
              <a:rPr lang="en-US" dirty="0" smtClean="0"/>
              <a:t>Air Quality Monitoring</a:t>
            </a:r>
          </a:p>
          <a:p>
            <a:r>
              <a:rPr lang="en-US" dirty="0" smtClean="0"/>
              <a:t>Indoor</a:t>
            </a:r>
          </a:p>
          <a:p>
            <a:pPr lvl="1"/>
            <a:r>
              <a:rPr lang="en-US" dirty="0" smtClean="0"/>
              <a:t>Sentinel</a:t>
            </a:r>
          </a:p>
          <a:p>
            <a:pPr lvl="1"/>
            <a:r>
              <a:rPr lang="en-US" dirty="0" err="1" smtClean="0"/>
              <a:t>CapNet</a:t>
            </a:r>
            <a:endParaRPr lang="en-US" dirty="0" smtClean="0"/>
          </a:p>
          <a:p>
            <a:r>
              <a:rPr lang="en-US" dirty="0" smtClean="0"/>
              <a:t>Democratic Monitoring</a:t>
            </a:r>
          </a:p>
          <a:p>
            <a:pPr lvl="1"/>
            <a:r>
              <a:rPr lang="en-US" dirty="0" err="1" smtClean="0"/>
              <a:t>SeaGlass</a:t>
            </a:r>
            <a:endParaRPr lang="en-US" dirty="0" smtClean="0"/>
          </a:p>
          <a:p>
            <a:r>
              <a:rPr lang="en-US" dirty="0" smtClean="0"/>
              <a:t>Personal Heath</a:t>
            </a:r>
          </a:p>
          <a:p>
            <a:pPr lvl="1"/>
            <a:r>
              <a:rPr lang="en-US" dirty="0" smtClean="0"/>
              <a:t>LIBS</a:t>
            </a:r>
          </a:p>
          <a:p>
            <a:pPr lvl="1"/>
            <a:r>
              <a:rPr lang="en-US" dirty="0" err="1" smtClean="0"/>
              <a:t>Opo</a:t>
            </a:r>
            <a:endParaRPr lang="en-US" dirty="0" smtClean="0"/>
          </a:p>
          <a:p>
            <a:r>
              <a:rPr lang="en-US" dirty="0" smtClean="0"/>
              <a:t>Industrial</a:t>
            </a:r>
          </a:p>
          <a:p>
            <a:pPr lvl="1"/>
            <a:r>
              <a:rPr lang="en-US" dirty="0" smtClean="0"/>
              <a:t>Pipeline Leak Detection</a:t>
            </a:r>
          </a:p>
          <a:p>
            <a:pPr lvl="1"/>
            <a:r>
              <a:rPr lang="en-US" dirty="0" smtClean="0"/>
              <a:t>Alps localization</a:t>
            </a:r>
          </a:p>
          <a:p>
            <a:r>
              <a:rPr lang="en-US" dirty="0" smtClean="0"/>
              <a:t>Safety</a:t>
            </a:r>
          </a:p>
          <a:p>
            <a:pPr lvl="1"/>
            <a:r>
              <a:rPr lang="en-US" dirty="0" smtClean="0"/>
              <a:t>Gunshot Detection</a:t>
            </a:r>
          </a:p>
          <a:p>
            <a:pPr lvl="1"/>
            <a:r>
              <a:rPr lang="en-US" dirty="0" smtClean="0"/>
              <a:t>LOOKUP for Pedestrians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828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What leads to good application-driven research?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Actually target a real problem</a:t>
            </a:r>
          </a:p>
          <a:p>
            <a:r>
              <a:rPr lang="en-US" dirty="0" smtClean="0"/>
              <a:t>Comprehensive, paying attention to the details</a:t>
            </a:r>
          </a:p>
          <a:p>
            <a:r>
              <a:rPr lang="en-US" dirty="0" smtClean="0"/>
              <a:t>Justify decisions</a:t>
            </a:r>
          </a:p>
          <a:p>
            <a:r>
              <a:rPr lang="en-US" dirty="0" smtClean="0"/>
              <a:t>Consider the people!</a:t>
            </a:r>
          </a:p>
          <a:p>
            <a:r>
              <a:rPr lang="en-US" dirty="0" smtClean="0"/>
              <a:t>Performance has to meet the bar</a:t>
            </a:r>
          </a:p>
          <a:p>
            <a:r>
              <a:rPr lang="en-US" dirty="0" smtClean="0"/>
              <a:t>Defining application constraints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49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Low-level: Sensors, Hardware, and Energy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Platforms</a:t>
            </a:r>
          </a:p>
          <a:p>
            <a:pPr lvl="1"/>
            <a:r>
              <a:rPr lang="en-US" dirty="0" err="1" smtClean="0"/>
              <a:t>TelosB</a:t>
            </a:r>
            <a:endParaRPr lang="en-US" dirty="0" smtClean="0"/>
          </a:p>
          <a:p>
            <a:pPr lvl="1"/>
            <a:r>
              <a:rPr lang="en-US" dirty="0" smtClean="0"/>
              <a:t>M3</a:t>
            </a:r>
          </a:p>
          <a:p>
            <a:pPr lvl="1"/>
            <a:r>
              <a:rPr lang="en-US" dirty="0" smtClean="0"/>
              <a:t>Firestorm</a:t>
            </a:r>
          </a:p>
          <a:p>
            <a:r>
              <a:rPr lang="en-US" dirty="0" smtClean="0"/>
              <a:t>Energy-harvesting</a:t>
            </a:r>
          </a:p>
          <a:p>
            <a:pPr lvl="1"/>
            <a:r>
              <a:rPr lang="en-US" dirty="0" err="1" smtClean="0"/>
              <a:t>HydroWatch</a:t>
            </a:r>
            <a:endParaRPr lang="en-US" dirty="0" smtClean="0"/>
          </a:p>
          <a:p>
            <a:pPr lvl="1"/>
            <a:r>
              <a:rPr lang="en-US" dirty="0" err="1" smtClean="0"/>
              <a:t>Monjolo</a:t>
            </a:r>
            <a:endParaRPr lang="en-US" dirty="0" smtClean="0"/>
          </a:p>
          <a:p>
            <a:pPr lvl="1"/>
            <a:r>
              <a:rPr lang="en-US" dirty="0" smtClean="0"/>
              <a:t>Tragedy of the Coulombs</a:t>
            </a:r>
          </a:p>
          <a:p>
            <a:pPr lvl="1"/>
            <a:r>
              <a:rPr lang="en-US" dirty="0" err="1" smtClean="0"/>
              <a:t>DoubleDip</a:t>
            </a:r>
            <a:endParaRPr lang="en-US" dirty="0" smtClean="0"/>
          </a:p>
          <a:p>
            <a:r>
              <a:rPr lang="en-US" dirty="0" smtClean="0"/>
              <a:t>Hardware Generation</a:t>
            </a:r>
          </a:p>
          <a:p>
            <a:pPr lvl="1"/>
            <a:r>
              <a:rPr lang="en-US" dirty="0" smtClean="0"/>
              <a:t>EDG</a:t>
            </a:r>
          </a:p>
          <a:p>
            <a:r>
              <a:rPr lang="en-US" dirty="0" smtClean="0"/>
              <a:t>Sensing</a:t>
            </a:r>
          </a:p>
          <a:p>
            <a:pPr lvl="1"/>
            <a:r>
              <a:rPr lang="en-US" dirty="0" smtClean="0"/>
              <a:t>Soli</a:t>
            </a:r>
          </a:p>
          <a:p>
            <a:pPr lvl="1"/>
            <a:r>
              <a:rPr lang="en-US" dirty="0" smtClean="0"/>
              <a:t>Synthetic Sensors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514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 this category holding back the </a:t>
            </a:r>
            <a:r>
              <a:rPr lang="en-US" dirty="0" err="1" smtClean="0"/>
              <a:t>IoT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600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Low Power Wireless</a:t>
            </a:r>
          </a:p>
          <a:p>
            <a:pPr lvl="1"/>
            <a:r>
              <a:rPr lang="en-US" dirty="0" smtClean="0"/>
              <a:t>LPL</a:t>
            </a:r>
          </a:p>
          <a:p>
            <a:pPr lvl="1"/>
            <a:r>
              <a:rPr lang="en-US" dirty="0" smtClean="0"/>
              <a:t>Low power Wireless Bus</a:t>
            </a:r>
          </a:p>
          <a:p>
            <a:r>
              <a:rPr lang="en-US" dirty="0" smtClean="0"/>
              <a:t>IPv6 Networking</a:t>
            </a:r>
          </a:p>
          <a:p>
            <a:pPr lvl="1"/>
            <a:r>
              <a:rPr lang="en-US" dirty="0" smtClean="0"/>
              <a:t>IP is Dead, Long Live IP</a:t>
            </a:r>
          </a:p>
          <a:p>
            <a:r>
              <a:rPr lang="en-US" dirty="0" smtClean="0"/>
              <a:t>Backscatter</a:t>
            </a:r>
          </a:p>
          <a:p>
            <a:pPr lvl="1"/>
            <a:r>
              <a:rPr lang="en-US" dirty="0" smtClean="0"/>
              <a:t>BLE-&gt;</a:t>
            </a:r>
            <a:r>
              <a:rPr lang="en-US" dirty="0" err="1" smtClean="0"/>
              <a:t>WiFi</a:t>
            </a:r>
            <a:endParaRPr lang="en-US" dirty="0" smtClean="0"/>
          </a:p>
          <a:p>
            <a:r>
              <a:rPr lang="en-US" dirty="0" smtClean="0"/>
              <a:t>Gateways</a:t>
            </a:r>
          </a:p>
          <a:p>
            <a:pPr lvl="1"/>
            <a:r>
              <a:rPr lang="en-US" dirty="0" err="1" smtClean="0"/>
              <a:t>IoT</a:t>
            </a:r>
            <a:r>
              <a:rPr lang="en-US" dirty="0" smtClean="0"/>
              <a:t> Gateway Problem</a:t>
            </a:r>
          </a:p>
          <a:p>
            <a:r>
              <a:rPr lang="en-US" dirty="0" smtClean="0"/>
              <a:t>Whitespaces</a:t>
            </a:r>
          </a:p>
          <a:p>
            <a:pPr lvl="1"/>
            <a:r>
              <a:rPr lang="en-US" dirty="0" smtClean="0"/>
              <a:t>SNOW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70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Will we see consensus in networking protocols?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870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Programming and Security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>
            <a:normAutofit/>
          </a:bodyPr>
          <a:lstStyle/>
          <a:p>
            <a:r>
              <a:rPr lang="en-US" dirty="0" smtClean="0"/>
              <a:t>Operating Systems</a:t>
            </a:r>
          </a:p>
          <a:p>
            <a:pPr lvl="1"/>
            <a:r>
              <a:rPr lang="en-US" dirty="0" smtClean="0"/>
              <a:t>SOS</a:t>
            </a:r>
          </a:p>
          <a:p>
            <a:pPr lvl="1"/>
            <a:r>
              <a:rPr lang="en-US" dirty="0" smtClean="0"/>
              <a:t>DINO</a:t>
            </a:r>
          </a:p>
          <a:p>
            <a:r>
              <a:rPr lang="en-US" dirty="0" err="1" smtClean="0"/>
              <a:t>Blockchain</a:t>
            </a:r>
            <a:endParaRPr lang="en-US" dirty="0" smtClean="0"/>
          </a:p>
          <a:p>
            <a:pPr lvl="1"/>
            <a:r>
              <a:rPr lang="en-US" dirty="0" smtClean="0"/>
              <a:t>Overview</a:t>
            </a:r>
          </a:p>
          <a:p>
            <a:pPr lvl="1"/>
            <a:r>
              <a:rPr lang="en-US" dirty="0" smtClean="0"/>
              <a:t>Sharing with smart contracts</a:t>
            </a:r>
          </a:p>
          <a:p>
            <a:r>
              <a:rPr lang="en-US" dirty="0" err="1" smtClean="0"/>
              <a:t>IoT</a:t>
            </a:r>
            <a:r>
              <a:rPr lang="en-US" dirty="0" smtClean="0"/>
              <a:t> Frameworks</a:t>
            </a:r>
          </a:p>
          <a:p>
            <a:pPr lvl="1"/>
            <a:r>
              <a:rPr lang="en-US" dirty="0" err="1" smtClean="0"/>
              <a:t>HomeOS</a:t>
            </a:r>
            <a:endParaRPr lang="en-US" dirty="0" smtClean="0"/>
          </a:p>
          <a:p>
            <a:pPr lvl="1"/>
            <a:r>
              <a:rPr lang="en-US" dirty="0" smtClean="0"/>
              <a:t>Ravel</a:t>
            </a:r>
          </a:p>
          <a:p>
            <a:r>
              <a:rPr lang="en-US" dirty="0" err="1" smtClean="0"/>
              <a:t>IoT</a:t>
            </a:r>
            <a:r>
              <a:rPr lang="en-US" dirty="0" smtClean="0"/>
              <a:t> Security</a:t>
            </a:r>
          </a:p>
          <a:p>
            <a:pPr lvl="1"/>
            <a:r>
              <a:rPr lang="en-US" dirty="0" err="1" smtClean="0"/>
              <a:t>SmartAuth</a:t>
            </a:r>
            <a:endParaRPr lang="en-US" dirty="0" smtClean="0"/>
          </a:p>
          <a:p>
            <a:pPr lvl="1"/>
            <a:r>
              <a:rPr lang="en-US" dirty="0" smtClean="0"/>
              <a:t>Electromyography</a:t>
            </a:r>
          </a:p>
          <a:p>
            <a:r>
              <a:rPr lang="en-US" dirty="0" smtClean="0"/>
              <a:t>Misusing Sensors</a:t>
            </a:r>
          </a:p>
          <a:p>
            <a:pPr lvl="1"/>
            <a:r>
              <a:rPr lang="en-US" dirty="0" err="1" smtClean="0"/>
              <a:t>Gyrophone</a:t>
            </a:r>
            <a:endParaRPr lang="en-US" dirty="0" smtClean="0"/>
          </a:p>
          <a:p>
            <a:pPr lvl="1"/>
            <a:r>
              <a:rPr lang="en-US" dirty="0" err="1" smtClean="0"/>
              <a:t>PitchIn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816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29351</TotalTime>
  <Words>547</Words>
  <Application>Microsoft Macintosh PowerPoint</Application>
  <PresentationFormat>On-screen Show (16:10)</PresentationFormat>
  <Paragraphs>155</Paragraphs>
  <Slides>20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Calibri</vt:lpstr>
      <vt:lpstr>Helvetica</vt:lpstr>
      <vt:lpstr>Trebuchet MS</vt:lpstr>
      <vt:lpstr>Arial</vt:lpstr>
      <vt:lpstr>Office Theme</vt:lpstr>
      <vt:lpstr>CS6501/ECE6501 IoT Sensors and Systems</vt:lpstr>
      <vt:lpstr>Main Course Topics</vt:lpstr>
      <vt:lpstr>Applications</vt:lpstr>
      <vt:lpstr>What leads to good application-driven research?</vt:lpstr>
      <vt:lpstr>Low-level: Sensors, Hardware, and Energy</vt:lpstr>
      <vt:lpstr>Is this category holding back the IoT?</vt:lpstr>
      <vt:lpstr>Networking</vt:lpstr>
      <vt:lpstr>Will we see consensus in networking protocols?</vt:lpstr>
      <vt:lpstr>Programming and Security</vt:lpstr>
      <vt:lpstr>What’s the threat model for the IoT?</vt:lpstr>
      <vt:lpstr>Our “Best Paper”</vt:lpstr>
      <vt:lpstr>Other leaders</vt:lpstr>
      <vt:lpstr>What are the characteristics of strong papers?</vt:lpstr>
      <vt:lpstr>What should you not do?</vt:lpstr>
      <vt:lpstr>Future directions…</vt:lpstr>
      <vt:lpstr>Wireless Robotic Materials</vt:lpstr>
      <vt:lpstr>Smart contact lenses</vt:lpstr>
      <vt:lpstr>Controlling bugs!</vt:lpstr>
      <vt:lpstr>Personal ambient computing</vt:lpstr>
      <vt:lpstr>Brain-computer interface</vt:lpstr>
    </vt:vector>
  </TitlesOfParts>
  <Company/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Kai-Wei Chang</dc:creator>
  <cp:lastModifiedBy>Microsoft account</cp:lastModifiedBy>
  <cp:revision>292</cp:revision>
  <dcterms:created xsi:type="dcterms:W3CDTF">2015-09-15T19:03:29Z</dcterms:created>
  <dcterms:modified xsi:type="dcterms:W3CDTF">2017-11-29T18:57:39Z</dcterms:modified>
</cp:coreProperties>
</file>